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87085"/>
  </p:normalViewPr>
  <p:slideViewPr>
    <p:cSldViewPr snapToGrid="0" snapToObjects="1">
      <p:cViewPr>
        <p:scale>
          <a:sx n="61" d="100"/>
          <a:sy n="61" d="100"/>
        </p:scale>
        <p:origin x="992"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t>[wayne s18] try to use it pejoratively, e.g., dynamic smell emanating from locker room. :) </a:t>
            </a:r>
          </a:p>
          <a:p>
            <a:pPr>
              <a:buClr>
                <a:srgbClr val="000000"/>
              </a:buClr>
              <a:buFont typeface="Lucida Sans"/>
            </a:pPr>
            <a:r>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a:p>
          <a:p>
            <a:pPr>
              <a:buClr>
                <a:srgbClr val="000000"/>
              </a:buClr>
              <a:buFont typeface="Lucida Sans"/>
            </a:pPr>
            <a:r>
              <a:t>Secretary of Defense = Charles Wilson</a:t>
            </a:r>
          </a:p>
          <a:p>
            <a:pPr>
              <a:buClr>
                <a:srgbClr val="000000"/>
              </a:buClr>
              <a:buFont typeface="Lucida Sans"/>
            </a:pPr>
            <a:r>
              <a:t>Bellman was at RAND working for Air Force</a:t>
            </a:r>
          </a:p>
          <a:p>
            <a:pPr>
              <a:buClr>
                <a:srgbClr val="000000"/>
              </a:buClr>
              <a:buFont typeface="Lucida Sans"/>
            </a:pPr>
            <a:endParaRPr/>
          </a:p>
          <a:p>
            <a:pPr>
              <a:buClr>
                <a:srgbClr val="000000"/>
              </a:buClr>
              <a:buFont typeface="Lucida Sans"/>
            </a:pPr>
            <a:r>
              <a:t>The theory of dynamic programming. </a:t>
            </a:r>
            <a:r>
              <a:rPr>
                <a:hlinkClick r:id="rId3"/>
              </a:rPr>
              <a:t>Bull. Amer. Math. Soc.</a:t>
            </a:r>
            <a:r>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t>Worst case occurs when p[j] = j - 1 for each j</a:t>
            </a:r>
          </a:p>
          <a:p>
            <a:pPr>
              <a:buClr>
                <a:srgbClr val="000000"/>
              </a:buClr>
              <a:buFont typeface="Lucida Sans"/>
            </a:pPr>
            <a:endParaRPr/>
          </a:p>
          <a:p>
            <a:pPr>
              <a:buClr>
                <a:srgbClr val="000000"/>
              </a:buClr>
              <a:buFont typeface="Lucida Sans"/>
            </a:pPr>
            <a:r>
              <a:t>T(n) \; = \; </a:t>
            </a:r>
          </a:p>
          <a:p>
            <a:pPr>
              <a:buClr>
                <a:srgbClr val="000000"/>
              </a:buClr>
              <a:buFont typeface="Lucida Sans"/>
            </a:pPr>
            <a:r>
              <a:t>\begin{cases}</a:t>
            </a:r>
          </a:p>
          <a:p>
            <a:pPr>
              <a:buClr>
                <a:srgbClr val="000000"/>
              </a:buClr>
              <a:buFont typeface="Lucida Sans"/>
            </a:pPr>
            <a:r>
              <a:t>\;\Theta(1) &amp; \text{ if $n = 1$ } \\[.7em]</a:t>
            </a:r>
          </a:p>
          <a:p>
            <a:pPr>
              <a:buClr>
                <a:srgbClr val="000000"/>
              </a:buClr>
              <a:buFont typeface="Lucida Sans"/>
            </a:pPr>
            <a:r>
              <a:t>\;2T(n - 1) \;+\;  \Theta(1) &amp; \text{ if $n &gt; 1$ } \\</a:t>
            </a:r>
          </a:p>
          <a:p>
            <a:pPr>
              <a:buClr>
                <a:srgbClr val="000000"/>
              </a:buClr>
              <a:buFont typeface="Lucida Sans"/>
            </a:pPr>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t>[wayne s18] implicit assumption that can do union operation in constant time on the set of jobs.</a:t>
            </a:r>
          </a:p>
          <a:p>
            <a:pPr>
              <a:buClr>
                <a:srgbClr val="000000"/>
              </a:buClr>
              <a:buFont typeface="Lucida Sans"/>
            </a:pPr>
            <a:endParaRPr/>
          </a:p>
          <a:p>
            <a:pPr>
              <a:buClr>
                <a:srgbClr val="000000"/>
              </a:buClr>
              <a:buFont typeface="Lucida Sans"/>
            </a:pPr>
            <a:r>
              <a:t>[wayne s13] could use a proof</a:t>
            </a:r>
          </a:p>
          <a:p>
            <a:pPr>
              <a:buClr>
                <a:srgbClr val="000000"/>
              </a:buClr>
              <a:buFont typeface="Lucida Sans"/>
            </a:pPr>
            <a:r>
              <a:t>. </a:t>
            </a:r>
          </a:p>
          <a:p>
            <a:pPr>
              <a:buClr>
                <a:srgbClr val="000000"/>
              </a:buClr>
              <a:buFont typeface="Lucida Sans"/>
            </a:pPr>
            <a:r>
              <a:t>Note: maintaining predecessor indices doesn’t work that well here because if pred[j] = j-1, it may be that OPT does not take j but it also may be that OPT takes job and job j-1 is compatible ith job j.</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extLst/>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extLst/>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extLst/>
          </a:blip>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extLst/>
          </a:blip>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t>Bellman. </a:t>
            </a:r>
            <a:r>
              <a:rPr>
                <a:solidFill>
                  <a:srgbClr val="000000"/>
                </a:solidFill>
              </a:rPr>
              <a:t>Pioneered the systematic study of dynamic programming in 1950s.</a:t>
            </a:r>
          </a:p>
          <a:p>
            <a:br>
              <a:rPr>
                <a:solidFill>
                  <a:srgbClr val="000000"/>
                </a:solidFill>
              </a:rPr>
            </a:br>
            <a:r>
              <a:t>Etymology.</a:t>
            </a:r>
          </a:p>
          <a:p>
            <a:pPr lvl="1"/>
            <a:r>
              <a:t>Dynamic programming = planning over time.</a:t>
            </a:r>
          </a:p>
          <a:p>
            <a:pPr lvl="1"/>
            <a:r>
              <a:t>Secretary of Defense had pathological fear of mathematical research.</a:t>
            </a:r>
          </a:p>
          <a:p>
            <a:pPr lvl="1"/>
            <a:r>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extLst/>
            </a:blip>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extLst/>
            </a:blip>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t>Application areas. </a:t>
            </a:r>
          </a:p>
          <a:p>
            <a:pPr lvl="1"/>
            <a:r>
              <a:t>Computer science:  AI, compilers, systems, graphics, theory, ….</a:t>
            </a:r>
          </a:p>
          <a:p>
            <a:pPr lvl="1"/>
            <a:r>
              <a:t>Operations research.</a:t>
            </a:r>
          </a:p>
          <a:p>
            <a:pPr lvl="1"/>
            <a:r>
              <a:t>Information theory.</a:t>
            </a:r>
          </a:p>
          <a:p>
            <a:pPr lvl="1"/>
            <a:r>
              <a:t>Control theory.</a:t>
            </a:r>
          </a:p>
          <a:p>
            <a:pPr lvl="1"/>
            <a:r>
              <a:t>Bioinformatics.</a:t>
            </a:r>
          </a:p>
          <a:p>
            <a:br/>
            <a:r>
              <a:t>Some famous dynamic programming algorithms. </a:t>
            </a:r>
          </a:p>
          <a:p>
            <a:pPr lvl="1"/>
            <a:r>
              <a:t>Avidan–Shamir for seam carving.</a:t>
            </a:r>
          </a:p>
          <a:p>
            <a:pPr lvl="1"/>
            <a:r>
              <a:t>Unix diff for comparing two files.</a:t>
            </a:r>
          </a:p>
          <a:p>
            <a:pPr lvl="1"/>
            <a:r>
              <a:t>Viterbi for hidden Markov models.</a:t>
            </a:r>
          </a:p>
          <a:p>
            <a:pPr lvl="1"/>
            <a:r>
              <a:t>De Boor for evaluating spline curves.</a:t>
            </a:r>
          </a:p>
          <a:p>
            <a:pPr lvl="1"/>
            <a:r>
              <a:t>Bellman–Ford–Moore for shortest path.</a:t>
            </a:r>
          </a:p>
          <a:p>
            <a:pPr lvl="1"/>
            <a:r>
              <a:t>Knuth–Plass for word wrapping text in       .</a:t>
            </a:r>
          </a:p>
          <a:p>
            <a:pPr lvl="1"/>
            <a:r>
              <a:t>Cocke–Kasami–Younger for parsing context-free grammars.</a:t>
            </a:r>
          </a:p>
          <a:p>
            <a:pPr lvl="1"/>
            <a:r>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extLst/>
          </a:blip>
          <a:stretch>
            <a:fillRect/>
          </a:stretch>
        </p:blipFill>
        <p:spPr>
          <a:xfrm>
            <a:off x="7188200" y="7691757"/>
            <a:ext cx="609600" cy="2794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1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1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1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11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11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11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113">
                                            <p:txEl>
                                              <p:pRg st="12" end="12"/>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2" nodeType="afterEffect">
                                  <p:stCondLst>
                                    <p:cond delay="0"/>
                                  </p:stCondLst>
                                  <p:iterate>
                                    <p:tmAbs val="0"/>
                                  </p:iterate>
                                  <p:childTnLst>
                                    <p:set>
                                      <p:cBhvr>
                                        <p:cTn id="59" fill="hold"/>
                                        <p:tgtEl>
                                          <p:spTgt spid="11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 nodeType="clickEffect">
                                  <p:stCondLst>
                                    <p:cond delay="0"/>
                                  </p:stCondLst>
                                  <p:iterate>
                                    <p:tmAbs val="0"/>
                                  </p:iterate>
                                  <p:childTnLst>
                                    <p:set>
                                      <p:cBhvr>
                                        <p:cTn id="63" fill="hold"/>
                                        <p:tgtEl>
                                          <p:spTgt spid="113">
                                            <p:txEl>
                                              <p:pRg st="13" end="1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 nodeType="clickEffect">
                                  <p:stCondLst>
                                    <p:cond delay="0"/>
                                  </p:stCondLst>
                                  <p:iterate>
                                    <p:tmAbs val="0"/>
                                  </p:iterate>
                                  <p:childTnLst>
                                    <p:set>
                                      <p:cBhvr>
                                        <p:cTn id="67" fill="hold"/>
                                        <p:tgtEl>
                                          <p:spTgt spid="1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1" build="p" bldLvl="5" animBg="1" advAuto="0"/>
      <p:bldP spid="115"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extLst/>
            </a:blip>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extLst/>
            </a:blip>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extLst/>
            </a:blip>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extLst/>
            </a:blip>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extLst/>
            </a:blip>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extLst/>
            </a:blip>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extLst/>
            </a:blip>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extLst/>
            </a:blip>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extLst/>
            </a:blip>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extLst/>
            </a:blip>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extLst/>
            </a:blip>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extLst/>
            </a:blip>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extLst/>
            </a:blip>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extLst/>
            </a:blip>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extLst/>
            </a:blip>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extLst/>
            </a:blip>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extLst/>
            </a:blip>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extLst/>
            </a:blip>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extLst/>
            </a:blip>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extLst/>
            </a:blip>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extLst/>
          </a:blip>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extLst/>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extLst/>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t>weighted interval scheduling</a:t>
            </a:r>
          </a:p>
          <a:p>
            <a:pPr lvl="1"/>
            <a:r>
              <a:t>segmented least squares</a:t>
            </a:r>
          </a:p>
          <a:p>
            <a:pPr lvl="1"/>
            <a:r>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extLst/>
            </a:blip>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1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5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1" build="p" bldLvl="5" animBg="1" advAuto="0"/>
      <p:bldP spid="191" grpId="2" animBg="1" advAuto="0"/>
      <p:bldP spid="195"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t>Convention.  </a:t>
            </a:r>
            <a:r>
              <a:rPr>
                <a:solidFill>
                  <a:srgbClr val="000000"/>
                </a:solidFill>
                <a:uFill>
                  <a:solidFill>
                    <a:srgbClr val="000000"/>
                  </a:solidFill>
                </a:uFill>
              </a:rPr>
              <a:t>Jobs are in ascending order of finish time:  </a:t>
            </a:r>
            <a:r>
              <a:rPr i="1">
                <a:solidFill>
                  <a:srgbClr val="000000"/>
                </a:solidFill>
                <a:uFill>
                  <a:solidFill>
                    <a:srgbClr val="000000"/>
                  </a:solidFill>
                </a:uFill>
                <a:latin typeface="Times"/>
                <a:ea typeface="Times"/>
                <a:cs typeface="Times"/>
                <a:sym typeface="Times"/>
              </a:rPr>
              <a:t>f</a:t>
            </a:r>
            <a:r>
              <a:rPr baseline="-20250">
                <a:solidFill>
                  <a:srgbClr val="000000"/>
                </a:solidFill>
                <a:uFill>
                  <a:solidFill>
                    <a:srgbClr val="000000"/>
                  </a:solidFill>
                </a:uFill>
                <a:latin typeface="Times"/>
                <a:ea typeface="Times"/>
                <a:cs typeface="Times"/>
                <a:sym typeface="Times"/>
              </a:rPr>
              <a:t>1  </a:t>
            </a:r>
            <a:r>
              <a:rPr>
                <a:solidFill>
                  <a:srgbClr val="000000"/>
                </a:solidFill>
                <a:uFill>
                  <a:solidFill>
                    <a:srgbClr val="000000"/>
                  </a:solidFill>
                </a:uFill>
                <a:latin typeface="Times"/>
                <a:ea typeface="Times"/>
                <a:cs typeface="Times"/>
                <a:sym typeface="Times"/>
              </a:rPr>
              <a:t>≤  </a:t>
            </a:r>
            <a:r>
              <a:rPr i="1">
                <a:solidFill>
                  <a:srgbClr val="000000"/>
                </a:solidFill>
                <a:uFill>
                  <a:solidFill>
                    <a:srgbClr val="000000"/>
                  </a:solidFill>
                </a:uFill>
                <a:latin typeface="Times"/>
                <a:ea typeface="Times"/>
                <a:cs typeface="Times"/>
                <a:sym typeface="Times"/>
              </a:rPr>
              <a:t>f</a:t>
            </a:r>
            <a:r>
              <a:rPr baseline="-20250">
                <a:solidFill>
                  <a:srgbClr val="000000"/>
                </a:solidFill>
                <a:uFill>
                  <a:solidFill>
                    <a:srgbClr val="000000"/>
                  </a:solidFill>
                </a:uFill>
                <a:latin typeface="Times"/>
                <a:ea typeface="Times"/>
                <a:cs typeface="Times"/>
                <a:sym typeface="Times"/>
              </a:rPr>
              <a:t>2  </a:t>
            </a:r>
            <a:r>
              <a:rPr>
                <a:solidFill>
                  <a:srgbClr val="000000"/>
                </a:solidFill>
                <a:uFill>
                  <a:solidFill>
                    <a:srgbClr val="000000"/>
                  </a:solidFill>
                </a:uFill>
                <a:latin typeface="Times"/>
                <a:ea typeface="Times"/>
                <a:cs typeface="Times"/>
                <a:sym typeface="Times"/>
              </a:rPr>
              <a:t>≤ . . . ≤ </a:t>
            </a:r>
            <a:r>
              <a:rPr i="1">
                <a:solidFill>
                  <a:srgbClr val="000000"/>
                </a:solidFill>
                <a:uFill>
                  <a:solidFill>
                    <a:srgbClr val="000000"/>
                  </a:solidFill>
                </a:uFill>
                <a:latin typeface="Times"/>
                <a:ea typeface="Times"/>
                <a:cs typeface="Times"/>
                <a:sym typeface="Times"/>
              </a:rPr>
              <a:t>f</a:t>
            </a:r>
            <a:r>
              <a:rPr i="1" baseline="-20250">
                <a:solidFill>
                  <a:srgbClr val="000000"/>
                </a:solidFill>
                <a:uFill>
                  <a:solidFill>
                    <a:srgbClr val="000000"/>
                  </a:solidFill>
                </a:uFill>
                <a:latin typeface="Times"/>
                <a:ea typeface="Times"/>
                <a:cs typeface="Times"/>
                <a:sym typeface="Times"/>
              </a:rPr>
              <a:t>n</a:t>
            </a:r>
            <a:r>
              <a:rPr baseline="-20250">
                <a:solidFill>
                  <a:srgbClr val="000000"/>
                </a:solidFill>
                <a:uFill>
                  <a:solidFill>
                    <a:srgbClr val="000000"/>
                  </a:solidFill>
                </a:uFill>
                <a:latin typeface="Times"/>
                <a:ea typeface="Times"/>
                <a:cs typeface="Times"/>
                <a:sym typeface="Times"/>
              </a:rPr>
              <a:t> </a:t>
            </a:r>
            <a:r>
              <a:rPr>
                <a:solidFill>
                  <a:srgbClr val="000000"/>
                </a:solidFill>
                <a:uFill>
                  <a:solidFill>
                    <a:srgbClr val="000000"/>
                  </a:solidFill>
                </a:uFill>
              </a:rPr>
              <a:t>.</a:t>
            </a:r>
          </a:p>
          <a:p>
            <a:pPr>
              <a:buClr>
                <a:srgbClr val="0048AA"/>
              </a:buClr>
              <a:buFont typeface="Lucida Sans"/>
            </a:pPr>
            <a:br>
              <a:rPr>
                <a:solidFill>
                  <a:srgbClr val="000000"/>
                </a:solidFill>
                <a:uFill>
                  <a:solidFill>
                    <a:srgbClr val="000000"/>
                  </a:solidFill>
                </a:uFill>
              </a:rPr>
            </a:br>
            <a:r>
              <a:t>Def.  </a:t>
            </a:r>
            <a:r>
              <a:rPr i="1">
                <a:solidFill>
                  <a:srgbClr val="000000"/>
                </a:solidFill>
                <a:uFill>
                  <a:solidFill>
                    <a:srgbClr val="000000"/>
                  </a:solidFill>
                </a:uFill>
                <a:latin typeface="Times"/>
                <a:ea typeface="Times"/>
                <a:cs typeface="Times"/>
                <a:sym typeface="Times"/>
              </a:rPr>
              <a:t>p</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uFill>
                  <a:solidFill>
                    <a:srgbClr val="000000"/>
                  </a:solidFill>
                </a:uFill>
                <a:latin typeface="Times"/>
                <a:ea typeface="Times"/>
                <a:cs typeface="Times"/>
                <a:sym typeface="Times"/>
              </a:rPr>
              <a:t>=</a:t>
            </a:r>
            <a:r>
              <a:rPr>
                <a:solidFill>
                  <a:srgbClr val="000000"/>
                </a:solidFill>
                <a:uFill>
                  <a:solidFill>
                    <a:srgbClr val="000000"/>
                  </a:solidFill>
                </a:uFill>
              </a:rPr>
              <a:t> largest index </a:t>
            </a:r>
            <a:r>
              <a:rPr i="1">
                <a:solidFill>
                  <a:srgbClr val="000000"/>
                </a:solidFill>
                <a:uFill>
                  <a:solidFill>
                    <a:srgbClr val="000000"/>
                  </a:solidFill>
                </a:uFill>
                <a:latin typeface="Times"/>
                <a:ea typeface="Times"/>
                <a:cs typeface="Times"/>
                <a:sym typeface="Times"/>
              </a:rPr>
              <a:t>i &lt;  j</a:t>
            </a:r>
            <a:r>
              <a:rPr>
                <a:solidFill>
                  <a:srgbClr val="000000"/>
                </a:solidFill>
                <a:uFill>
                  <a:solidFill>
                    <a:srgbClr val="000000"/>
                  </a:solidFill>
                </a:uFill>
              </a:rPr>
              <a:t> such that job </a:t>
            </a:r>
            <a:r>
              <a:rPr i="1">
                <a:solidFill>
                  <a:srgbClr val="000000"/>
                </a:solidFill>
                <a:uFill>
                  <a:solidFill>
                    <a:srgbClr val="000000"/>
                  </a:solidFill>
                </a:uFill>
                <a:latin typeface="Times"/>
                <a:ea typeface="Times"/>
                <a:cs typeface="Times"/>
                <a:sym typeface="Times"/>
              </a:rPr>
              <a:t>i</a:t>
            </a:r>
            <a:r>
              <a:rPr>
                <a:solidFill>
                  <a:srgbClr val="000000"/>
                </a:solidFill>
                <a:uFill>
                  <a:solidFill>
                    <a:srgbClr val="000000"/>
                  </a:solidFill>
                </a:uFill>
              </a:rPr>
              <a:t> is compatible with </a:t>
            </a:r>
            <a:r>
              <a:rPr i="1">
                <a:solidFill>
                  <a:srgbClr val="000000"/>
                </a:solidFill>
                <a:uFill>
                  <a:solidFill>
                    <a:srgbClr val="000000"/>
                  </a:solidFill>
                </a:uFill>
                <a:latin typeface="Times"/>
                <a:ea typeface="Times"/>
                <a:cs typeface="Times"/>
                <a:sym typeface="Times"/>
              </a:rPr>
              <a:t>j</a:t>
            </a:r>
            <a:r>
              <a:rPr>
                <a:solidFill>
                  <a:srgbClr val="000000"/>
                </a:solidFill>
                <a:uFill>
                  <a:solidFill>
                    <a:srgbClr val="000000"/>
                  </a:solidFill>
                </a:uFill>
              </a:rPr>
              <a:t>.</a:t>
            </a:r>
          </a:p>
          <a:p>
            <a:pPr>
              <a:buClr>
                <a:srgbClr val="0048AA"/>
              </a:buClr>
              <a:buFont typeface="Lucida Sans"/>
            </a:pPr>
            <a:r>
              <a:t>Ex.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(8) = 1,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(7) = 3,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6</a:t>
              </a:r>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7</a:t>
              </a:r>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8</a:t>
              </a:r>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3</a:t>
              </a:r>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1</a:t>
              </a:r>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2</a:t>
              </a:r>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5</a:t>
              </a:r>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2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44">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2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1" build="p" bldLvl="5" animBg="1" advAuto="0"/>
      <p:bldP spid="280" grpId="2" animBg="1" advAuto="0"/>
      <p:bldP spid="283"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extLst/>
          </a:blip>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1" animBg="1" advAuto="0"/>
      <p:bldP spid="303"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extLst/>
          </a:blip>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extLst/>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spid="_x0000_s4112" name="Equation" r:id="rId4" imgW="2361960" imgH="444240" progId="Equation.DSMT4">
                  <p:embed/>
                </p:oleObj>
              </mc:Choice>
              <mc:Fallback>
                <p:oleObj name="Equation" r:id="rId4" imgW="2361960" imgH="444240" progId="Equation.DSMT4">
                  <p:embed/>
                  <p:pic>
                    <p:nvPicPr>
                      <p:cNvPr id="2" name="Object 1"/>
                      <p:cNvPicPr>
                        <a:picLocks noChangeAspect="1" noChangeArrowheads="1"/>
                      </p:cNvPicPr>
                      <p:nvPr/>
                    </p:nvPicPr>
                    <p:blipFill>
                      <a:blip r:embed="rId5"/>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t>Claim.  </a:t>
            </a:r>
            <a:r>
              <a:rPr>
                <a:solidFill>
                  <a:srgbClr val="000000"/>
                </a:solidFill>
              </a:rPr>
              <a:t>Memoized version of algorithm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a:p>
            <a:r>
              <a:t>Pf.</a:t>
            </a:r>
          </a:p>
          <a:p>
            <a:pPr lvl="1"/>
            <a:r>
              <a:t>Sort by finish time: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log </a:t>
            </a:r>
            <a:r>
              <a:rPr i="1">
                <a:latin typeface="Times"/>
                <a:ea typeface="Times"/>
                <a:cs typeface="Times"/>
                <a:sym typeface="Times"/>
              </a:rPr>
              <a:t>n</a:t>
            </a:r>
            <a:r>
              <a:rPr>
                <a:latin typeface="Times"/>
                <a:ea typeface="Times"/>
                <a:cs typeface="Times"/>
                <a:sym typeface="Times"/>
              </a:rPr>
              <a:t>)</a:t>
            </a:r>
            <a:r>
              <a:t> via mergesort.</a:t>
            </a:r>
          </a:p>
          <a:p>
            <a:pPr lvl="1"/>
            <a:r>
              <a:t>Compute </a:t>
            </a:r>
            <a:r>
              <a:rPr i="1">
                <a:latin typeface="Times"/>
                <a:ea typeface="Times"/>
                <a:cs typeface="Times"/>
                <a:sym typeface="Times"/>
              </a:rPr>
              <a:t>p</a:t>
            </a:r>
            <a:r>
              <a:rPr spc="240">
                <a:latin typeface="Times"/>
                <a:ea typeface="Times"/>
                <a:cs typeface="Times"/>
                <a:sym typeface="Times"/>
              </a:rPr>
              <a:t>[</a:t>
            </a:r>
            <a:r>
              <a:rPr i="1" spc="239">
                <a:latin typeface="Times"/>
                <a:ea typeface="Times"/>
                <a:cs typeface="Times"/>
                <a:sym typeface="Times"/>
              </a:rPr>
              <a:t>j</a:t>
            </a:r>
            <a:r>
              <a:rPr>
                <a:latin typeface="Times"/>
                <a:ea typeface="Times"/>
                <a:cs typeface="Times"/>
                <a:sym typeface="Times"/>
              </a:rPr>
              <a:t>] </a:t>
            </a:r>
            <a:r>
              <a:t>for each </a:t>
            </a:r>
            <a:r>
              <a:rPr i="1">
                <a:latin typeface="Times"/>
                <a:ea typeface="Times"/>
                <a:cs typeface="Times"/>
                <a:sym typeface="Times"/>
              </a:rPr>
              <a:t>j</a:t>
            </a:r>
            <a:r>
              <a:rPr spc="240">
                <a:latin typeface="Times"/>
                <a:ea typeface="Times"/>
                <a:cs typeface="Times"/>
                <a:sym typeface="Times"/>
              </a:rPr>
              <a:t> </a:t>
            </a:r>
            <a:r>
              <a:t>: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log </a:t>
            </a:r>
            <a:r>
              <a:rPr i="1">
                <a:latin typeface="Times"/>
                <a:ea typeface="Times"/>
                <a:cs typeface="Times"/>
                <a:sym typeface="Times"/>
              </a:rPr>
              <a:t>n</a:t>
            </a:r>
            <a:r>
              <a:rPr>
                <a:latin typeface="Times"/>
                <a:ea typeface="Times"/>
                <a:cs typeface="Times"/>
                <a:sym typeface="Times"/>
              </a:rPr>
              <a:t>)</a:t>
            </a:r>
            <a:r>
              <a:t> via binary search.</a:t>
            </a:r>
            <a:br/>
            <a:endParaRPr/>
          </a:p>
          <a:p>
            <a:pPr lvl="1"/>
            <a:r>
              <a:rPr cap="small">
                <a:latin typeface="Times"/>
                <a:ea typeface="Times"/>
                <a:cs typeface="Times"/>
                <a:sym typeface="Times"/>
              </a:rPr>
              <a:t>M-Compute-Opt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each invocation takes </a:t>
            </a:r>
            <a:r>
              <a:rPr i="1">
                <a:latin typeface="Times"/>
                <a:ea typeface="Times"/>
                <a:cs typeface="Times"/>
                <a:sym typeface="Times"/>
              </a:rPr>
              <a:t>O</a:t>
            </a:r>
            <a:r>
              <a:rPr>
                <a:latin typeface="Times"/>
                <a:ea typeface="Times"/>
                <a:cs typeface="Times"/>
                <a:sym typeface="Times"/>
              </a:rPr>
              <a:t>(1)</a:t>
            </a:r>
            <a:r>
              <a:t> time and either</a:t>
            </a:r>
          </a:p>
          <a:p>
            <a:pPr lvl="2"/>
            <a:r>
              <a:t>(1) returns an initialized value </a:t>
            </a:r>
            <a:r>
              <a:rPr i="1" spc="239">
                <a:latin typeface="Times"/>
                <a:ea typeface="Times"/>
                <a:cs typeface="Times"/>
                <a:sym typeface="Times"/>
              </a:rPr>
              <a:t>M</a:t>
            </a:r>
            <a:r>
              <a:rPr spc="239">
                <a:latin typeface="Times"/>
                <a:ea typeface="Times"/>
                <a:cs typeface="Times"/>
                <a:sym typeface="Times"/>
              </a:rPr>
              <a:t>[</a:t>
            </a:r>
            <a:r>
              <a:rPr i="1" spc="239">
                <a:latin typeface="Times"/>
                <a:ea typeface="Times"/>
                <a:cs typeface="Times"/>
                <a:sym typeface="Times"/>
              </a:rPr>
              <a:t>j</a:t>
            </a:r>
            <a:r>
              <a:rPr>
                <a:latin typeface="Times"/>
                <a:ea typeface="Times"/>
                <a:cs typeface="Times"/>
                <a:sym typeface="Times"/>
              </a:rPr>
              <a:t>]</a:t>
            </a:r>
          </a:p>
          <a:p>
            <a:pPr lvl="2"/>
            <a:r>
              <a:t>(2) initializes </a:t>
            </a:r>
            <a:r>
              <a:rPr i="1" spc="239">
                <a:latin typeface="Times"/>
                <a:ea typeface="Times"/>
                <a:cs typeface="Times"/>
                <a:sym typeface="Times"/>
              </a:rPr>
              <a:t>M</a:t>
            </a:r>
            <a:r>
              <a:rPr spc="239">
                <a:latin typeface="Times"/>
                <a:ea typeface="Times"/>
                <a:cs typeface="Times"/>
                <a:sym typeface="Times"/>
              </a:rPr>
              <a:t>[</a:t>
            </a:r>
            <a:r>
              <a:rPr i="1" spc="239">
                <a:latin typeface="Times"/>
                <a:ea typeface="Times"/>
                <a:cs typeface="Times"/>
                <a:sym typeface="Times"/>
              </a:rPr>
              <a:t>j</a:t>
            </a:r>
            <a:r>
              <a:rPr>
                <a:latin typeface="Times"/>
                <a:ea typeface="Times"/>
                <a:cs typeface="Times"/>
                <a:sym typeface="Times"/>
              </a:rPr>
              <a:t>]</a:t>
            </a:r>
            <a:r>
              <a:t> and makes two recursive calls</a:t>
            </a:r>
            <a:br/>
            <a:endParaRPr/>
          </a:p>
          <a:p>
            <a:pPr lvl="1"/>
            <a:r>
              <a:t>Progress measure </a:t>
            </a:r>
            <a:r>
              <a:rPr>
                <a:latin typeface="Times"/>
                <a:ea typeface="Times"/>
                <a:cs typeface="Times"/>
                <a:sym typeface="Times"/>
              </a:rPr>
              <a:t>Φ = #</a:t>
            </a:r>
            <a:r>
              <a:t> initialized entries among </a:t>
            </a:r>
            <a:r>
              <a:rPr i="1" spc="239">
                <a:latin typeface="Times"/>
                <a:ea typeface="Times"/>
                <a:cs typeface="Times"/>
                <a:sym typeface="Times"/>
              </a:rPr>
              <a:t>M</a:t>
            </a:r>
            <a:r>
              <a:rPr>
                <a:latin typeface="Times"/>
                <a:ea typeface="Times"/>
                <a:cs typeface="Times"/>
                <a:sym typeface="Times"/>
              </a:rPr>
              <a:t>[</a:t>
            </a:r>
            <a:r>
              <a:rPr spc="239">
                <a:latin typeface="Times"/>
                <a:ea typeface="Times"/>
                <a:cs typeface="Times"/>
                <a:sym typeface="Times"/>
              </a:rPr>
              <a:t>1.</a:t>
            </a:r>
            <a:r>
              <a:rPr spc="432">
                <a:latin typeface="Times"/>
                <a:ea typeface="Times"/>
                <a:cs typeface="Times"/>
                <a:sym typeface="Times"/>
              </a:rPr>
              <a:t>.</a:t>
            </a:r>
            <a:r>
              <a:rPr i="1" spc="239">
                <a:latin typeface="Times"/>
                <a:ea typeface="Times"/>
                <a:cs typeface="Times"/>
                <a:sym typeface="Times"/>
              </a:rPr>
              <a:t>n</a:t>
            </a:r>
            <a:r>
              <a:rPr>
                <a:latin typeface="Times"/>
                <a:ea typeface="Times"/>
                <a:cs typeface="Times"/>
                <a:sym typeface="Times"/>
              </a:rPr>
              <a:t>]</a:t>
            </a:r>
            <a:r>
              <a:t>.</a:t>
            </a:r>
          </a:p>
          <a:p>
            <a:pPr lvl="2"/>
            <a:r>
              <a:t>initially </a:t>
            </a:r>
            <a:r>
              <a:rPr>
                <a:latin typeface="Times"/>
                <a:ea typeface="Times"/>
                <a:cs typeface="Times"/>
                <a:sym typeface="Times"/>
              </a:rPr>
              <a:t>Φ = 0</a:t>
            </a:r>
            <a:r>
              <a:t>; throughout </a:t>
            </a:r>
            <a:r>
              <a:rPr>
                <a:latin typeface="Times"/>
                <a:ea typeface="Times"/>
                <a:cs typeface="Times"/>
                <a:sym typeface="Times"/>
              </a:rPr>
              <a:t>Φ  ≤  </a:t>
            </a:r>
            <a:r>
              <a:rPr i="1">
                <a:latin typeface="Times"/>
                <a:ea typeface="Times"/>
                <a:cs typeface="Times"/>
                <a:sym typeface="Times"/>
              </a:rPr>
              <a:t>n</a:t>
            </a:r>
            <a:r>
              <a:t>. </a:t>
            </a:r>
          </a:p>
          <a:p>
            <a:pPr lvl="2"/>
            <a:r>
              <a:t>(2) increases </a:t>
            </a:r>
            <a:r>
              <a:rPr>
                <a:latin typeface="Times"/>
                <a:ea typeface="Times"/>
                <a:cs typeface="Times"/>
                <a:sym typeface="Times"/>
              </a:rPr>
              <a:t>Φ</a:t>
            </a:r>
            <a:r>
              <a:t> by </a:t>
            </a:r>
            <a:r>
              <a:rPr>
                <a:latin typeface="Times"/>
                <a:ea typeface="Times"/>
                <a:cs typeface="Times"/>
                <a:sym typeface="Times"/>
              </a:rPr>
              <a:t>1</a:t>
            </a:r>
            <a:r>
              <a:t>  </a:t>
            </a:r>
            <a:r>
              <a:rPr>
                <a:latin typeface="Times"/>
                <a:ea typeface="Times"/>
                <a:cs typeface="Times"/>
                <a:sym typeface="Times"/>
              </a:rPr>
              <a:t>⇒</a:t>
            </a:r>
            <a:r>
              <a:t>  </a:t>
            </a:r>
            <a:r>
              <a:rPr>
                <a:latin typeface="Times"/>
                <a:ea typeface="Times"/>
                <a:cs typeface="Times"/>
                <a:sym typeface="Times"/>
              </a:rPr>
              <a:t>≤</a:t>
            </a:r>
            <a:r>
              <a:t> </a:t>
            </a:r>
            <a:r>
              <a:rPr>
                <a:latin typeface="Times"/>
                <a:ea typeface="Times"/>
                <a:cs typeface="Times"/>
                <a:sym typeface="Times"/>
              </a:rPr>
              <a:t>2</a:t>
            </a:r>
            <a:r>
              <a:rPr i="1">
                <a:latin typeface="Times"/>
                <a:ea typeface="Times"/>
                <a:cs typeface="Times"/>
                <a:sym typeface="Times"/>
              </a:rPr>
              <a:t>n</a:t>
            </a:r>
            <a:r>
              <a:t> recursive calls.</a:t>
            </a:r>
            <a:br/>
            <a:endParaRPr/>
          </a:p>
          <a:p>
            <a:pPr lvl="1"/>
            <a:r>
              <a:t>Overall running time of </a:t>
            </a:r>
            <a:r>
              <a:rPr cap="small">
                <a:latin typeface="Times"/>
                <a:ea typeface="Times"/>
                <a:cs typeface="Times"/>
                <a:sym typeface="Times"/>
              </a:rPr>
              <a:t>M-Compute-Opt</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is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38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iterate>
                                    <p:tmAbs val="0"/>
                                  </p:iterate>
                                  <p:childTnLst>
                                    <p:set>
                                      <p:cBhvr>
                                        <p:cTn id="42" fill="hold"/>
                                        <p:tgtEl>
                                          <p:spTgt spid="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1"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1" build="p" animBg="1" advAuto="0"/>
      <p:bldP spid="395"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1" build="p"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416" name="interview-white.pdf" descr="interview-white.pdf"/>
          <p:cNvPicPr>
            <a:picLocks noChangeAspect="1"/>
          </p:cNvPicPr>
          <p:nvPr/>
        </p:nvPicPr>
        <p:blipFill>
          <a:blip r:embed="rId3">
            <a:extLst/>
          </a:blip>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extLst/>
          </a:blip>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extLst/>
          </a:blip>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extLst/>
          </a:blip>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extLst/>
          </a:blip>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extLst/>
          </a:blip>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extLst/>
          </a:blip>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432" name="interview-white.pdf" descr="interview-white.pdf"/>
          <p:cNvPicPr>
            <a:picLocks noChangeAspect="1"/>
          </p:cNvPicPr>
          <p:nvPr/>
        </p:nvPicPr>
        <p:blipFill>
          <a:blip r:embed="rId3">
            <a:extLst/>
          </a:blip>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4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4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4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43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43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iterate>
                                    <p:tmAbs val="0"/>
                                  </p:iterate>
                                  <p:childTnLst>
                                    <p:set>
                                      <p:cBhvr>
                                        <p:cTn id="34"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1" build="p" bldLvl="5" animBg="1" advAuto="0"/>
      <p:bldP spid="436"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444" name="interview-white.pdf" descr="interview-white.pdf"/>
          <p:cNvPicPr>
            <a:picLocks noChangeAspect="1"/>
          </p:cNvPicPr>
          <p:nvPr/>
        </p:nvPicPr>
        <p:blipFill>
          <a:blip r:embed="rId2">
            <a:extLst/>
          </a:blip>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extLst/>
          </a:blip>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i</a:t>
            </a:r>
            <a:r>
              <a:rPr>
                <a:solidFill>
                  <a:srgbClr val="000000"/>
                </a:solidFill>
                <a:latin typeface="Times"/>
                <a:ea typeface="Times"/>
                <a:cs typeface="Times"/>
                <a:sym typeface="Times"/>
              </a:rPr>
              <a:t>) = </a:t>
            </a:r>
            <a:r>
              <a:rPr>
                <a:solidFill>
                  <a:srgbClr val="000000"/>
                </a:solidFill>
              </a:rPr>
              <a:t>max sum of any subarray of </a:t>
            </a:r>
            <a:r>
              <a:rPr i="1">
                <a:solidFill>
                  <a:srgbClr val="000000"/>
                </a:solidFill>
                <a:latin typeface="Times"/>
                <a:ea typeface="Times"/>
                <a:cs typeface="Times"/>
                <a:sym typeface="Times"/>
              </a:rPr>
              <a:t>x</a:t>
            </a:r>
            <a:r>
              <a:rPr>
                <a:solidFill>
                  <a:srgbClr val="000000"/>
                </a:solidFill>
              </a:rPr>
              <a:t> whose rightmost</a:t>
            </a:r>
            <a:br>
              <a:rPr>
                <a:solidFill>
                  <a:srgbClr val="000000"/>
                </a:solidFill>
              </a:rPr>
            </a:br>
            <a:r>
              <a:rPr>
                <a:solidFill>
                  <a:srgbClr val="000000"/>
                </a:solidFill>
              </a:rPr>
              <a:t>        index is </a:t>
            </a:r>
            <a:r>
              <a:rPr i="1">
                <a:solidFill>
                  <a:srgbClr val="000000"/>
                </a:solidFill>
                <a:latin typeface="Times"/>
                <a:ea typeface="Times"/>
                <a:cs typeface="Times"/>
                <a:sym typeface="Times"/>
              </a:rPr>
              <a:t>i</a:t>
            </a:r>
            <a:r>
              <a:rPr>
                <a:solidFill>
                  <a:srgbClr val="000000"/>
                </a:solidFill>
              </a:rPr>
              <a:t>.</a:t>
            </a:r>
          </a:p>
          <a:p>
            <a:br>
              <a:rPr>
                <a:solidFill>
                  <a:srgbClr val="000000"/>
                </a:solidFill>
              </a:rPr>
            </a:br>
            <a:r>
              <a:t>Goal.</a:t>
            </a:r>
            <a:endParaRPr>
              <a:solidFill>
                <a:srgbClr val="000000"/>
              </a:solidFill>
            </a:endParaRPr>
          </a:p>
          <a:p>
            <a:br/>
            <a:r>
              <a:t>Bellman equation.</a:t>
            </a:r>
            <a:endParaRPr>
              <a:solidFill>
                <a:srgbClr val="000000"/>
              </a:solidFill>
              <a:latin typeface="Times"/>
              <a:ea typeface="Times"/>
              <a:cs typeface="Times"/>
              <a:sym typeface="Times"/>
            </a:endParaRPr>
          </a:p>
          <a:p>
            <a:br>
              <a:rPr>
                <a:solidFill>
                  <a:srgbClr val="000000"/>
                </a:solidFill>
                <a:latin typeface="Times"/>
                <a:ea typeface="Times"/>
                <a:cs typeface="Times"/>
                <a:sym typeface="Times"/>
              </a:rPr>
            </a:br>
            <a:br/>
            <a:r>
              <a:t>Running time.  </a:t>
            </a:r>
            <a:r>
              <a:rPr i="1" spc="96">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455" name="interview-white.pdf" descr="interview-white.pdf"/>
          <p:cNvPicPr>
            <a:picLocks noChangeAspect="1"/>
          </p:cNvPicPr>
          <p:nvPr/>
        </p:nvPicPr>
        <p:blipFill>
          <a:blip r:embed="rId3">
            <a:extLst/>
          </a:blip>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extLst/>
          </a:blip>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extLst/>
          </a:blip>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extLst/>
          </a:blip>
          <a:stretch>
            <a:fillRect/>
          </a:stretch>
        </p:blipFill>
        <p:spPr>
          <a:xfrm>
            <a:off x="1848849" y="3447450"/>
            <a:ext cx="1701801" cy="4318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53">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4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53">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3" nodeType="afterEffect">
                                  <p:stCondLst>
                                    <p:cond delay="0"/>
                                  </p:stCondLst>
                                  <p:iterate>
                                    <p:tmAbs val="0"/>
                                  </p:iterate>
                                  <p:childTnLst>
                                    <p:set>
                                      <p:cBhvr>
                                        <p:cTn id="22" fill="hold"/>
                                        <p:tgtEl>
                                          <p:spTgt spid="46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4" nodeType="afterEffect">
                                  <p:stCondLst>
                                    <p:cond delay="0"/>
                                  </p:stCondLst>
                                  <p:iterate>
                                    <p:tmAbs val="0"/>
                                  </p:iterate>
                                  <p:childTnLst>
                                    <p:set>
                                      <p:cBhvr>
                                        <p:cTn id="25" fill="hold"/>
                                        <p:tgtEl>
                                          <p:spTgt spid="46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5" nodeType="afterEffect">
                                  <p:stCondLst>
                                    <p:cond delay="0"/>
                                  </p:stCondLst>
                                  <p:iterate>
                                    <p:tmAbs val="0"/>
                                  </p:iterate>
                                  <p:childTnLst>
                                    <p:set>
                                      <p:cBhvr>
                                        <p:cTn id="28" fill="hold"/>
                                        <p:tgtEl>
                                          <p:spTgt spid="4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1" build="p" bldLvl="5" animBg="1" advAuto="0"/>
      <p:bldP spid="458" grpId="5" animBg="1" advAuto="0"/>
      <p:bldP spid="461" grpId="4" animBg="1" advAuto="0"/>
      <p:bldP spid="463" grpId="3" animBg="1" advAuto="0"/>
      <p:bldP spid="464" grpId="2"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extLst/>
          </a:blip>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473" name="interview-white.pdf" descr="interview-white.pdf"/>
          <p:cNvPicPr>
            <a:picLocks noChangeAspect="1"/>
          </p:cNvPicPr>
          <p:nvPr/>
        </p:nvPicPr>
        <p:blipFill>
          <a:blip r:embed="rId4">
            <a:extLst/>
          </a:blip>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 calculating Fibonacci numbers:</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spid="_x0000_s5164" name="Equation" r:id="rId4" imgW="2361960" imgH="444240" progId="Equation.DSMT4">
                  <p:embed/>
                </p:oleObj>
              </mc:Choice>
              <mc:Fallback>
                <p:oleObj name="Equation" r:id="rId4" imgW="2361960" imgH="44424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spid="_x0000_s5165" name="Equation" r:id="rId6" imgW="2209680" imgH="444240" progId="Equation.DSMT4">
                  <p:embed/>
                </p:oleObj>
              </mc:Choice>
              <mc:Fallback>
                <p:oleObj name="Equation" r:id="rId6" imgW="2209680" imgH="444240" progId="Equation.DSMT4">
                  <p:embed/>
                  <p:pic>
                    <p:nvPicPr>
                      <p:cNvPr id="6" name="Object 5"/>
                      <p:cNvPicPr>
                        <a:picLocks noChangeAspect="1" noChangeArrowheads="1"/>
                      </p:cNvPicPr>
                      <p:nvPr/>
                    </p:nvPicPr>
                    <p:blipFill>
                      <a:blip r:embed="rId7"/>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extLst/>
          </a:blip>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489" name="interview-white.pdf" descr="interview-white.pdf"/>
          <p:cNvPicPr>
            <a:picLocks noChangeAspect="1"/>
          </p:cNvPicPr>
          <p:nvPr/>
        </p:nvPicPr>
        <p:blipFill>
          <a:blip r:embed="rId4">
            <a:extLst/>
          </a:blip>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extLst/>
          </a:blip>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extLst/>
            </a:blip>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extLst/>
          </a:blip>
          <a:stretch>
            <a:fillRect/>
          </a:stretch>
        </p:blipFill>
        <p:spPr>
          <a:xfrm>
            <a:off x="8121180" y="7417730"/>
            <a:ext cx="1905001" cy="3175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8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48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4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4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8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84">
                                            <p:txEl>
                                              <p:pRg st="2" end="2"/>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5" nodeType="afterEffect">
                                  <p:stCondLst>
                                    <p:cond delay="0"/>
                                  </p:stCondLst>
                                  <p:iterate>
                                    <p:tmAbs val="0"/>
                                  </p:iterate>
                                  <p:childTnLst>
                                    <p:set>
                                      <p:cBhvr>
                                        <p:cTn id="30" fill="hold"/>
                                        <p:tgtEl>
                                          <p:spTgt spid="4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48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484">
                                            <p:txEl>
                                              <p:pRg st="4" end="4"/>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6" nodeType="afterEffect">
                                  <p:stCondLst>
                                    <p:cond delay="0"/>
                                  </p:stCondLst>
                                  <p:iterate>
                                    <p:tmAbs val="0"/>
                                  </p:iterate>
                                  <p:childTnLst>
                                    <p:set>
                                      <p:cBhvr>
                                        <p:cTn id="41" fill="hold"/>
                                        <p:tgtEl>
                                          <p:spTgt spid="49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 nodeType="clickEffect">
                                  <p:stCondLst>
                                    <p:cond delay="0"/>
                                  </p:stCondLst>
                                  <p:iterate>
                                    <p:tmAbs val="0"/>
                                  </p:iterate>
                                  <p:childTnLst>
                                    <p:set>
                                      <p:cBhvr>
                                        <p:cTn id="45" fill="hold"/>
                                        <p:tgtEl>
                                          <p:spTgt spid="484">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 nodeType="clickEffect">
                                  <p:stCondLst>
                                    <p:cond delay="0"/>
                                  </p:stCondLst>
                                  <p:iterate>
                                    <p:tmAbs val="0"/>
                                  </p:iterate>
                                  <p:childTnLst>
                                    <p:set>
                                      <p:cBhvr>
                                        <p:cTn id="49" fill="hold"/>
                                        <p:tgtEl>
                                          <p:spTgt spid="4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2" animBg="1" advAuto="0"/>
      <p:bldP spid="484" grpId="1" build="p" bldLvl="5" animBg="1" advAuto="0"/>
      <p:bldP spid="490" grpId="5" animBg="1" advAuto="0"/>
      <p:bldP spid="493" grpId="4" animBg="1" advAuto="0"/>
      <p:bldP spid="497" grpId="3" animBg="1" advAuto="0"/>
      <p:bldP spid="498" grpId="6"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extLst/>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extLst/>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br/>
            <a:br/>
            <a:br/>
            <a:br/>
            <a:br/>
            <a:br/>
            <a:br/>
            <a:b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533" name="图像" descr="图像"/>
          <p:cNvPicPr>
            <a:picLocks noChangeAspect="1"/>
          </p:cNvPicPr>
          <p:nvPr/>
        </p:nvPicPr>
        <p:blipFill>
          <a:blip r:embed="rId3">
            <a:extLst/>
          </a:blip>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extLst/>
          </a:blip>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t>Segmented least squares</a:t>
            </a:r>
          </a:p>
        </p:txBody>
      </p:sp>
      <p:sp>
        <p:nvSpPr>
          <p:cNvPr id="585"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Goal.  </a:t>
            </a:r>
            <a:r>
              <a:rPr>
                <a:solidFill>
                  <a:srgbClr val="000000"/>
                </a:solidFill>
              </a:rPr>
              <a:t>Minimize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E</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 L</a:t>
            </a:r>
            <a:r>
              <a:rPr>
                <a:solidFill>
                  <a:srgbClr val="000000"/>
                </a:solidFill>
              </a:rPr>
              <a:t> for some constant </a:t>
            </a:r>
            <a:r>
              <a:rPr i="1">
                <a:solidFill>
                  <a:srgbClr val="000000"/>
                </a:solidFill>
                <a:latin typeface="Times"/>
                <a:ea typeface="Times"/>
                <a:cs typeface="Times"/>
                <a:sym typeface="Times"/>
              </a:rPr>
              <a:t>c </a:t>
            </a:r>
            <a:r>
              <a:rPr>
                <a:solidFill>
                  <a:srgbClr val="000000"/>
                </a:solidFill>
                <a:latin typeface="Times"/>
                <a:ea typeface="Times"/>
                <a:cs typeface="Times"/>
                <a:sym typeface="Times"/>
              </a:rPr>
              <a:t>&gt; 0</a:t>
            </a:r>
            <a:r>
              <a:rPr>
                <a:solidFill>
                  <a:srgbClr val="000000"/>
                </a:solidFill>
              </a:rPr>
              <a:t>, where</a:t>
            </a:r>
          </a:p>
          <a:p>
            <a:pPr lvl="1"/>
            <a:r>
              <a:rPr i="1">
                <a:latin typeface="Times"/>
                <a:ea typeface="Times"/>
                <a:cs typeface="Times"/>
                <a:sym typeface="Times"/>
              </a:rPr>
              <a:t>E  = </a:t>
            </a:r>
            <a:r>
              <a:t>sum of the sums of the squared errors in each segment.</a:t>
            </a:r>
          </a:p>
          <a:p>
            <a:pPr lvl="1"/>
            <a:r>
              <a:rPr i="1">
                <a:latin typeface="Times"/>
                <a:ea typeface="Times"/>
                <a:cs typeface="Times"/>
                <a:sym typeface="Times"/>
              </a:rPr>
              <a:t>L  = </a:t>
            </a:r>
            <a:r>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t>Notation.</a:t>
            </a:r>
          </a:p>
          <a:p>
            <a:pPr lvl="1"/>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 minimum cost for points </a:t>
            </a:r>
            <a:r>
              <a:rPr i="1">
                <a:latin typeface="Times"/>
                <a:ea typeface="Times"/>
                <a:cs typeface="Times"/>
                <a:sym typeface="Times"/>
              </a:rPr>
              <a:t>p</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p</a:t>
            </a:r>
            <a:r>
              <a:rPr baseline="-5999">
                <a:latin typeface="Times"/>
                <a:ea typeface="Times"/>
                <a:cs typeface="Times"/>
                <a:sym typeface="Times"/>
              </a:rPr>
              <a:t>2</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pPr lvl="1"/>
            <a:r>
              <a:rPr i="1">
                <a:latin typeface="Times"/>
                <a:ea typeface="Times"/>
                <a:cs typeface="Times"/>
                <a:sym typeface="Times"/>
              </a:rPr>
              <a:t>e</a:t>
            </a:r>
            <a:r>
              <a:rPr i="1" baseline="-5999">
                <a:latin typeface="Times"/>
                <a:ea typeface="Times"/>
                <a:cs typeface="Times"/>
                <a:sym typeface="Times"/>
              </a:rPr>
              <a:t>ij			</a:t>
            </a:r>
            <a:r>
              <a:t>= SSE for for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br/>
            <a:r>
              <a:t>To compute </a:t>
            </a:r>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Last segment uses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 for some </a:t>
            </a:r>
            <a:r>
              <a:rPr i="1">
                <a:latin typeface="Times"/>
                <a:ea typeface="Times"/>
                <a:cs typeface="Times"/>
                <a:sym typeface="Times"/>
              </a:rPr>
              <a:t>i </a:t>
            </a:r>
            <a:r>
              <a:rPr>
                <a:latin typeface="Times"/>
                <a:ea typeface="Times"/>
                <a:cs typeface="Times"/>
                <a:sym typeface="Times"/>
              </a:rPr>
              <a:t>≤</a:t>
            </a:r>
            <a:r>
              <a:rPr i="1">
                <a:latin typeface="Times"/>
                <a:ea typeface="Times"/>
                <a:cs typeface="Times"/>
                <a:sym typeface="Times"/>
              </a:rPr>
              <a:t> j</a:t>
            </a:r>
            <a:r>
              <a:t>.</a:t>
            </a:r>
          </a:p>
          <a:p>
            <a:pPr lvl="1"/>
            <a:r>
              <a:t>Cost = </a:t>
            </a:r>
            <a:r>
              <a:rPr i="1">
                <a:latin typeface="Times"/>
                <a:ea typeface="Times"/>
                <a:cs typeface="Times"/>
                <a:sym typeface="Times"/>
              </a:rPr>
              <a:t>e</a:t>
            </a:r>
            <a:r>
              <a:rPr i="1" baseline="-5999">
                <a:latin typeface="Times"/>
                <a:ea typeface="Times"/>
                <a:cs typeface="Times"/>
                <a:sym typeface="Times"/>
              </a:rPr>
              <a:t>ij</a:t>
            </a:r>
            <a:r>
              <a:rPr>
                <a:latin typeface="Times"/>
                <a:ea typeface="Times"/>
                <a:cs typeface="Times"/>
                <a:sym typeface="Times"/>
              </a:rPr>
              <a:t>  +  </a:t>
            </a:r>
            <a:r>
              <a:rPr i="1">
                <a:latin typeface="Times"/>
                <a:ea typeface="Times"/>
                <a:cs typeface="Times"/>
                <a:sym typeface="Times"/>
              </a:rPr>
              <a:t>c</a:t>
            </a:r>
            <a:r>
              <a:rPr>
                <a:latin typeface="Times"/>
                <a:ea typeface="Times"/>
                <a:cs typeface="Times"/>
                <a:sym typeface="Times"/>
              </a:rPr>
              <a:t>  +  </a:t>
            </a: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 </a:t>
            </a:r>
            <a:r>
              <a:rPr>
                <a:latin typeface="Times"/>
                <a:ea typeface="Times"/>
                <a:cs typeface="Times"/>
                <a:sym typeface="Times"/>
              </a:rPr>
              <a:t>– 1)</a:t>
            </a:r>
            <a:r>
              <a:t>.</a:t>
            </a:r>
          </a:p>
          <a:p>
            <a:br/>
            <a:br/>
            <a:r>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extLst/>
          </a:blip>
          <a:stretch>
            <a:fillRect/>
          </a:stretch>
        </p:blipFill>
        <p:spPr>
          <a:xfrm>
            <a:off x="2273294" y="6615787"/>
            <a:ext cx="7378701" cy="11303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2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25">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6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625">
                                            <p:txEl>
                                              <p:pRg st="6" end="6"/>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3" nodeType="afterEffect">
                                  <p:stCondLst>
                                    <p:cond delay="0"/>
                                  </p:stCondLst>
                                  <p:iterate>
                                    <p:tmAbs val="0"/>
                                  </p:iterate>
                                  <p:childTnLst>
                                    <p:set>
                                      <p:cBhvr>
                                        <p:cTn id="38" fill="hold"/>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1" build="p" bldLvl="5" animBg="1" advAuto="0"/>
      <p:bldP spid="629" grpId="2" animBg="1" advAuto="0"/>
      <p:bldP spid="630"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3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63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638">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638">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638">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1" nodeType="afterEffect">
                                  <p:stCondLst>
                                    <p:cond delay="0"/>
                                  </p:stCondLst>
                                  <p:iterate>
                                    <p:tmAbs val="0"/>
                                  </p:iterate>
                                  <p:childTnLst>
                                    <p:set>
                                      <p:cBhvr>
                                        <p:cTn id="24" fill="hold"/>
                                        <p:tgtEl>
                                          <p:spTgt spid="63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38">
                                            <p:txEl>
                                              <p:pRg st="6" end="6"/>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1" nodeType="afterEffect">
                                  <p:stCondLst>
                                    <p:cond delay="0"/>
                                  </p:stCondLst>
                                  <p:iterate>
                                    <p:tmAbs val="0"/>
                                  </p:iterate>
                                  <p:childTnLst>
                                    <p:set>
                                      <p:cBhvr>
                                        <p:cTn id="31" fill="hold"/>
                                        <p:tgtEl>
                                          <p:spTgt spid="638">
                                            <p:txEl>
                                              <p:pRg st="7" end="7"/>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1" nodeType="afterEffect">
                                  <p:stCondLst>
                                    <p:cond delay="0"/>
                                  </p:stCondLst>
                                  <p:iterate>
                                    <p:tmAbs val="0"/>
                                  </p:iterate>
                                  <p:childTnLst>
                                    <p:set>
                                      <p:cBhvr>
                                        <p:cTn id="34" fill="hold"/>
                                        <p:tgtEl>
                                          <p:spTgt spid="638">
                                            <p:txEl>
                                              <p:pRg st="8" end="8"/>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 nodeType="afterEffect">
                                  <p:stCondLst>
                                    <p:cond delay="0"/>
                                  </p:stCondLst>
                                  <p:iterate>
                                    <p:tmAbs val="0"/>
                                  </p:iterate>
                                  <p:childTnLst>
                                    <p:set>
                                      <p:cBhvr>
                                        <p:cTn id="37" fill="hold"/>
                                        <p:tgtEl>
                                          <p:spTgt spid="638">
                                            <p:txEl>
                                              <p:pRg st="9" end="9"/>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2" nodeType="afterEffect">
                                  <p:stCondLst>
                                    <p:cond delay="0"/>
                                  </p:stCondLst>
                                  <p:iterate>
                                    <p:tmAbs val="0"/>
                                  </p:iterate>
                                  <p:childTnLst>
                                    <p:set>
                                      <p:cBhvr>
                                        <p:cTn id="40" fill="hold"/>
                                        <p:tgtEl>
                                          <p:spTgt spid="6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638">
                                            <p:txEl>
                                              <p:pRg st="10" end="10"/>
                                            </p:txEl>
                                          </p:spTgt>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1" nodeType="afterEffect">
                                  <p:stCondLst>
                                    <p:cond delay="0"/>
                                  </p:stCondLst>
                                  <p:iterate>
                                    <p:tmAbs val="0"/>
                                  </p:iterate>
                                  <p:childTnLst>
                                    <p:set>
                                      <p:cBhvr>
                                        <p:cTn id="47" fill="hold"/>
                                        <p:tgtEl>
                                          <p:spTgt spid="6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1" build="p" bldLvl="5" animBg="1" advAuto="0"/>
      <p:bldP spid="641" grpId="2"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647" name="图像" descr="图像"/>
          <p:cNvPicPr>
            <a:picLocks noChangeAspect="1"/>
          </p:cNvPicPr>
          <p:nvPr/>
        </p:nvPicPr>
        <p:blipFill>
          <a:blip r:embed="rId3">
            <a:extLst/>
          </a:blip>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extLst/>
          </a:blip>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extLst/>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extLst/>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t>Goal. </a:t>
            </a:r>
            <a:r>
              <a:rPr>
                <a:solidFill>
                  <a:srgbClr val="000000"/>
                </a:solidFill>
              </a:rPr>
              <a:t> Pack knapsack so as to maximize total value.</a:t>
            </a:r>
          </a:p>
          <a:p>
            <a:pPr lvl="1"/>
            <a:r>
              <a:t>There are </a:t>
            </a:r>
            <a:r>
              <a:rPr i="1">
                <a:latin typeface="Times"/>
                <a:ea typeface="Times"/>
                <a:cs typeface="Times"/>
                <a:sym typeface="Times"/>
              </a:rPr>
              <a:t>n</a:t>
            </a:r>
            <a:r>
              <a:t> items:  item </a:t>
            </a:r>
            <a:r>
              <a:rPr i="1">
                <a:latin typeface="Times"/>
                <a:ea typeface="Times"/>
                <a:cs typeface="Times"/>
                <a:sym typeface="Times"/>
              </a:rPr>
              <a:t>i</a:t>
            </a:r>
            <a:r>
              <a:t> provides value </a:t>
            </a:r>
            <a:r>
              <a:rPr i="1">
                <a:latin typeface="Times"/>
                <a:ea typeface="Times"/>
                <a:cs typeface="Times"/>
                <a:sym typeface="Times"/>
              </a:rPr>
              <a:t>v</a:t>
            </a:r>
            <a:r>
              <a:rPr i="1" baseline="-5999">
                <a:latin typeface="Times"/>
                <a:ea typeface="Times"/>
                <a:cs typeface="Times"/>
                <a:sym typeface="Times"/>
              </a:rPr>
              <a:t>i</a:t>
            </a:r>
            <a:r>
              <a:rPr>
                <a:latin typeface="Times"/>
                <a:ea typeface="Times"/>
                <a:cs typeface="Times"/>
                <a:sym typeface="Times"/>
              </a:rPr>
              <a:t>  &gt; 0</a:t>
            </a:r>
            <a:r>
              <a:t> and weighs </a:t>
            </a:r>
            <a:r>
              <a:rPr i="1">
                <a:latin typeface="Times"/>
                <a:ea typeface="Times"/>
                <a:cs typeface="Times"/>
                <a:sym typeface="Times"/>
              </a:rPr>
              <a:t>w</a:t>
            </a:r>
            <a:r>
              <a:rPr i="1" baseline="-5999">
                <a:latin typeface="Times"/>
                <a:ea typeface="Times"/>
                <a:cs typeface="Times"/>
                <a:sym typeface="Times"/>
              </a:rPr>
              <a:t>i</a:t>
            </a:r>
            <a:r>
              <a:rPr>
                <a:latin typeface="Times"/>
                <a:ea typeface="Times"/>
                <a:cs typeface="Times"/>
                <a:sym typeface="Times"/>
              </a:rPr>
              <a:t>  &gt; 0</a:t>
            </a:r>
            <a:r>
              <a:t>.</a:t>
            </a:r>
          </a:p>
          <a:p>
            <a:pPr lvl="1"/>
            <a:r>
              <a:t>Knapsack has weight capacity of </a:t>
            </a:r>
            <a:r>
              <a:rPr i="1">
                <a:latin typeface="Times"/>
                <a:ea typeface="Times"/>
                <a:cs typeface="Times"/>
                <a:sym typeface="Times"/>
              </a:rPr>
              <a:t>W</a:t>
            </a:r>
            <a:r>
              <a:t>.</a:t>
            </a:r>
          </a:p>
          <a:p>
            <a:endParaRPr/>
          </a:p>
          <a:p>
            <a:r>
              <a:t>Assumption. </a:t>
            </a:r>
            <a:r>
              <a:rPr>
                <a:solidFill>
                  <a:srgbClr val="000000"/>
                </a:solidFill>
              </a:rPr>
              <a:t> All input values are integral.</a:t>
            </a:r>
          </a:p>
          <a:p>
            <a:br/>
            <a:r>
              <a:t>Ex.  </a:t>
            </a:r>
            <a:r>
              <a:rPr>
                <a:solidFill>
                  <a:srgbClr val="000000"/>
                </a:solidFill>
                <a:latin typeface="Times"/>
                <a:ea typeface="Times"/>
                <a:cs typeface="Times"/>
                <a:sym typeface="Times"/>
              </a:rPr>
              <a:t>{ 1, 2, 5 }</a:t>
            </a:r>
            <a:r>
              <a:rPr>
                <a:solidFill>
                  <a:srgbClr val="000000"/>
                </a:solidFill>
              </a:rPr>
              <a:t> has value $35 (and weight 10).</a:t>
            </a:r>
          </a:p>
          <a:p>
            <a:r>
              <a:t>Ex.  </a:t>
            </a:r>
            <a:r>
              <a:rPr>
                <a:solidFill>
                  <a:srgbClr val="000000"/>
                </a:solidFill>
                <a:latin typeface="Times"/>
                <a:ea typeface="Times"/>
                <a:cs typeface="Times"/>
                <a:sym typeface="Times"/>
              </a:rPr>
              <a:t>{ 3, 4 }</a:t>
            </a:r>
            <a:r>
              <a:rPr>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extLst/>
          </a:blip>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6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66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6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1" build="p"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extLst/>
          </a:blip>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6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694">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69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694">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69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694">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iterate>
                                    <p:tmAbs val="0"/>
                                  </p:iterate>
                                  <p:childTnLst>
                                    <p:set>
                                      <p:cBhvr>
                                        <p:cTn id="33" fill="hold"/>
                                        <p:tgtEl>
                                          <p:spTgt spid="6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 grpId="1" build="p" bldLvl="5" animBg="1" advAuto="0"/>
      <p:bldP spid="698"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extLst/>
          </a:blip>
          <a:stretch>
            <a:fillRect/>
          </a:stretch>
        </p:blipFill>
        <p:spPr>
          <a:xfrm>
            <a:off x="1154603" y="7637824"/>
            <a:ext cx="10477501" cy="1651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02">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7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702">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7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0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0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70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702">
                                            <p:txEl>
                                              <p:pRg st="7" end="7"/>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4" nodeType="afterEffect">
                                  <p:stCondLst>
                                    <p:cond delay="0"/>
                                  </p:stCondLst>
                                  <p:iterate>
                                    <p:tmAbs val="0"/>
                                  </p:iterate>
                                  <p:childTnLst>
                                    <p:set>
                                      <p:cBhvr>
                                        <p:cTn id="39" fill="hold"/>
                                        <p:tgtEl>
                                          <p:spTgt spid="70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702">
                                            <p:txEl>
                                              <p:pRg st="8" end="8"/>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5" nodeType="afterEffect">
                                  <p:stCondLst>
                                    <p:cond delay="0"/>
                                  </p:stCondLst>
                                  <p:iterate>
                                    <p:tmAbs val="0"/>
                                  </p:iterate>
                                  <p:childTnLst>
                                    <p:set>
                                      <p:cBhvr>
                                        <p:cTn id="46" fill="hold"/>
                                        <p:tgtEl>
                                          <p:spTgt spid="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 grpId="1" build="p" bldLvl="5" animBg="1" advAuto="0"/>
      <p:bldP spid="706" grpId="3" animBg="1" advAuto="0"/>
      <p:bldP spid="707" grpId="4" animBg="1" advAuto="0"/>
      <p:bldP spid="710" grpId="2" animBg="1" advAuto="0"/>
      <p:bldP spid="711" grpId="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extLst/>
          </a:blip>
          <a:stretch>
            <a:fillRect/>
          </a:stretch>
        </p:blipFill>
        <p:spPr>
          <a:xfrm>
            <a:off x="1154603" y="7637824"/>
            <a:ext cx="10477501" cy="1651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71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718">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7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18">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718">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718">
                                            <p:txEl>
                                              <p:pRg st="6" end="6"/>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1" nodeType="afterEffect">
                                  <p:stCondLst>
                                    <p:cond delay="0"/>
                                  </p:stCondLst>
                                  <p:iterate>
                                    <p:tmAbs val="0"/>
                                  </p:iterate>
                                  <p:childTnLst>
                                    <p:set>
                                      <p:cBhvr>
                                        <p:cTn id="31" fill="hold"/>
                                        <p:tgtEl>
                                          <p:spTgt spid="718">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2" nodeType="clickEffect">
                                  <p:stCondLst>
                                    <p:cond delay="0"/>
                                  </p:stCondLst>
                                  <p:iterate>
                                    <p:tmAbs val="0"/>
                                  </p:iterate>
                                  <p:childTnLst>
                                    <p:set>
                                      <p:cBhvr>
                                        <p:cTn id="35" fill="hold"/>
                                        <p:tgtEl>
                                          <p:spTgt spid="7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718">
                                            <p:txEl>
                                              <p:pRg st="8" end="8"/>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 nodeType="afterEffect">
                                  <p:stCondLst>
                                    <p:cond delay="0"/>
                                  </p:stCondLst>
                                  <p:iterate>
                                    <p:tmAbs val="0"/>
                                  </p:iterate>
                                  <p:childTnLst>
                                    <p:set>
                                      <p:cBhvr>
                                        <p:cTn id="42" fill="hold"/>
                                        <p:tgtEl>
                                          <p:spTgt spid="7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 grpId="1" build="p" bldLvl="5" animBg="1" advAuto="0"/>
      <p:bldP spid="723" grpId="2"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graphicFrame>
        <p:nvGraphicFramePr>
          <p:cNvPr id="729" name="表格"/>
          <p:cNvGraphicFramePr/>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extLst/>
          </a:blip>
          <a:stretch>
            <a:fillRect/>
          </a:stretch>
        </p:blipFill>
        <p:spPr>
          <a:xfrm>
            <a:off x="4090495" y="1955800"/>
            <a:ext cx="8406305" cy="1372889"/>
          </a:xfrm>
          <a:prstGeom prst="rect">
            <a:avLst/>
          </a:prstGeom>
          <a:ln w="12700">
            <a:miter lim="400000"/>
          </a:ln>
        </p:spPr>
      </p:pic>
      <p:graphicFrame>
        <p:nvGraphicFramePr>
          <p:cNvPr id="741" name="成组"/>
          <p:cNvGraphicFramePr/>
          <p:nvPr/>
        </p:nvGraphicFramePr>
        <p:xfrm>
          <a:off x="761999" y="1310168"/>
          <a:ext cx="2951691" cy="4381500"/>
        </p:xfrm>
        <a:graphic>
          <a:graphicData uri="http://schemas.openxmlformats.org/drawingml/2006/table">
            <a:tbl>
              <a:tblPr firstRow="1">
                <a:tableStyleId>{8F44A2F1-9E1F-4B54-A3A2-5F16C0AD49E2}</a:tableStyleId>
              </a:tblPr>
              <a:tblGrid>
                <a:gridCol w="983897">
                  <a:extLst>
                    <a:ext uri="{9D8B030D-6E8A-4147-A177-3AD203B41FA5}">
                      <a16:colId xmlns:a16="http://schemas.microsoft.com/office/drawing/2014/main" val="20000"/>
                    </a:ext>
                  </a:extLst>
                </a:gridCol>
                <a:gridCol w="983897">
                  <a:extLst>
                    <a:ext uri="{9D8B030D-6E8A-4147-A177-3AD203B41FA5}">
                      <a16:colId xmlns:a16="http://schemas.microsoft.com/office/drawing/2014/main" val="20001"/>
                    </a:ext>
                  </a:extLst>
                </a:gridCol>
                <a:gridCol w="983897">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 grpId="1" build="p" bldLvl="5"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pic>
        <p:nvPicPr>
          <p:cNvPr id="773" name="interview-white.pdf" descr="interview-white.pdf"/>
          <p:cNvPicPr>
            <a:picLocks noChangeAspect="1"/>
          </p:cNvPicPr>
          <p:nvPr/>
        </p:nvPicPr>
        <p:blipFill>
          <a:blip r:embed="rId2">
            <a:extLst/>
          </a:blip>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extLst/>
            </a:blip>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extLst/>
            </a:blip>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extLst/>
            </a:blip>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extLst/>
            </a:blip>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extLst/>
            </a:blip>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extLst/>
            </a:blip>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extLst/>
            </a:blip>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extLst/>
            </a:blip>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extLst/>
            </a:blip>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71">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78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 grpId="1" build="p" bldLvl="5" animBg="1" advAuto="0"/>
      <p:bldP spid="783" grpId="2"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br/>
            <a:r>
              <a:t>Bellman equation.</a:t>
            </a:r>
          </a:p>
          <a:p>
            <a:pPr marL="0" marR="0" defTabSz="457200">
              <a:lnSpc>
                <a:spcPts val="3800"/>
              </a:lnSpc>
              <a:buClrTx/>
              <a:buFontTx/>
              <a:tabLst>
                <a:tab pos="1244600" algn="l"/>
              </a:tabLst>
              <a:defRPr>
                <a:solidFill>
                  <a:srgbClr val="0048AA"/>
                </a:solidFill>
                <a:uFillTx/>
              </a:defRPr>
            </a:pPr>
            <a:br/>
            <a:br/>
            <a:br/>
            <a:b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extLst/>
          </a:blip>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790" name="interview-white.pdf" descr="interview-white.pdf"/>
          <p:cNvPicPr>
            <a:picLocks noChangeAspect="1"/>
          </p:cNvPicPr>
          <p:nvPr/>
        </p:nvPicPr>
        <p:blipFill>
          <a:blip r:embed="rId4">
            <a:extLst/>
          </a:blip>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8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2" nodeType="afterEffect">
                                  <p:stCondLst>
                                    <p:cond delay="0"/>
                                  </p:stCondLst>
                                  <p:iterate>
                                    <p:tmAbs val="0"/>
                                  </p:iterate>
                                  <p:childTnLst>
                                    <p:set>
                                      <p:cBhvr>
                                        <p:cTn id="27" fill="hold"/>
                                        <p:tgtEl>
                                          <p:spTgt spid="79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78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7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7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 grpId="1" build="p" bldLvl="5" animBg="1" advAuto="0"/>
      <p:bldP spid="786" grpId="3" animBg="1" advAuto="0"/>
      <p:bldP spid="793"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9">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0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799">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799">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79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799">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799">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iterate>
                                    <p:tmAbs val="0"/>
                                  </p:iterate>
                                  <p:childTnLst>
                                    <p:set>
                                      <p:cBhvr>
                                        <p:cTn id="33" fill="hold"/>
                                        <p:tgtEl>
                                          <p:spTgt spid="799">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iterate>
                                    <p:tmAbs val="0"/>
                                  </p:iterate>
                                  <p:childTnLst>
                                    <p:set>
                                      <p:cBhvr>
                                        <p:cTn id="37" fill="hold"/>
                                        <p:tgtEl>
                                          <p:spTgt spid="7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1" build="p" bldLvl="5" animBg="1" advAuto="0"/>
      <p:bldP spid="803"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formalized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t>Greed.  </a:t>
            </a:r>
            <a:r>
              <a:rPr>
                <a:solidFill>
                  <a:srgbClr val="000000"/>
                </a:solidFill>
                <a:uFill>
                  <a:solidFill>
                    <a:srgbClr val="000000"/>
                  </a:solidFill>
                </a:uFill>
              </a:rPr>
              <a:t>Process the input in some order, myopically making irrevocable decisions.</a:t>
            </a:r>
            <a:br>
              <a:rPr>
                <a:solidFill>
                  <a:srgbClr val="000000"/>
                </a:solidFill>
                <a:uFill>
                  <a:solidFill>
                    <a:srgbClr val="000000"/>
                  </a:solidFill>
                </a:uFill>
              </a:rPr>
            </a:br>
            <a:endParaRPr>
              <a:solidFill>
                <a:srgbClr val="000000"/>
              </a:solidFill>
              <a:uFill>
                <a:solidFill>
                  <a:srgbClr val="000000"/>
                </a:solidFill>
              </a:uFill>
            </a:endParaRPr>
          </a:p>
          <a:p>
            <a:pPr marL="58702" indent="-58702">
              <a:buClr>
                <a:srgbClr val="0048AA"/>
              </a:buClr>
              <a:buFont typeface="Lucida Sans"/>
            </a:pPr>
            <a:r>
              <a:t>Divide-and-conquer.  </a:t>
            </a:r>
            <a:r>
              <a:rPr>
                <a:solidFill>
                  <a:srgbClr val="000000"/>
                </a:solidFill>
                <a:uFill>
                  <a:solidFill>
                    <a:srgbClr val="000000"/>
                  </a:solidFill>
                </a:uFill>
              </a:rPr>
              <a:t>Break up a problem into </a:t>
            </a:r>
            <a:r>
              <a:rPr>
                <a:solidFill>
                  <a:srgbClr val="8D3124"/>
                </a:solidFill>
                <a:uFill>
                  <a:solidFill>
                    <a:srgbClr val="8D3124"/>
                  </a:solidFill>
                </a:uFill>
              </a:rPr>
              <a:t>independent</a:t>
            </a:r>
            <a:r>
              <a:rPr>
                <a:solidFill>
                  <a:srgbClr val="000000"/>
                </a:solidFill>
                <a:uFill>
                  <a:solidFill>
                    <a:srgbClr val="000000"/>
                  </a:solidFill>
                </a:uFill>
              </a:rPr>
              <a:t> subproblems;</a:t>
            </a:r>
            <a:br>
              <a:rPr>
                <a:solidFill>
                  <a:srgbClr val="000000"/>
                </a:solidFill>
                <a:uFill>
                  <a:solidFill>
                    <a:srgbClr val="000000"/>
                  </a:solidFill>
                </a:uFill>
              </a:rPr>
            </a:br>
            <a:r>
              <a:rPr>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a:solidFill>
                  <a:srgbClr val="000000"/>
                </a:solidFill>
                <a:uFill>
                  <a:solidFill>
                    <a:srgbClr val="000000"/>
                  </a:solidFill>
                </a:uFill>
              </a:rPr>
            </a:br>
            <a:r>
              <a:t>Dynamic programming.  </a:t>
            </a:r>
            <a:r>
              <a:rPr>
                <a:solidFill>
                  <a:srgbClr val="000000"/>
                </a:solidFill>
                <a:uFill>
                  <a:solidFill>
                    <a:srgbClr val="000000"/>
                  </a:solidFill>
                </a:uFill>
              </a:rPr>
              <a:t>Break up a problem into a series of </a:t>
            </a:r>
            <a:r>
              <a:rPr>
                <a:solidFill>
                  <a:srgbClr val="8D3124"/>
                </a:solidFill>
                <a:uFill>
                  <a:solidFill>
                    <a:srgbClr val="8D3124"/>
                  </a:solidFill>
                </a:uFill>
              </a:rPr>
              <a:t>overlapping</a:t>
            </a:r>
            <a:r>
              <a:rPr>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fancy name for</a:t>
              </a:r>
            </a:p>
            <a:p>
              <a:pPr>
                <a:lnSpc>
                  <a:spcPct val="140000"/>
                </a:lnSpc>
              </a:pPr>
              <a:r>
                <a:t>caching intermediate results</a:t>
              </a:r>
            </a:p>
            <a:p>
              <a:pPr>
                <a:lnSpc>
                  <a:spcPct val="140000"/>
                </a:lnSpc>
              </a:pPr>
              <a:r>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TotalTime>
  <Words>4431</Words>
  <Application>Microsoft Macintosh PowerPoint</Application>
  <PresentationFormat>Custom</PresentationFormat>
  <Paragraphs>883</Paragraphs>
  <Slides>50</Slides>
  <Notes>33</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Arial</vt:lpstr>
      <vt:lpstr>Consolas</vt:lpstr>
      <vt:lpstr>Futura</vt:lpstr>
      <vt:lpstr>Helvetica</vt:lpstr>
      <vt:lpstr>Lucida Grande</vt:lpstr>
      <vt:lpstr>Lucida Sans</vt:lpstr>
      <vt:lpstr>Symbol</vt:lpstr>
      <vt:lpstr>Times</vt:lpstr>
      <vt:lpstr>Times New Roman</vt:lpstr>
      <vt:lpstr>White</vt:lpstr>
      <vt:lpstr>Equation</vt:lpstr>
      <vt:lpstr>PowerPoint Presentation</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Dengji Zhao</cp:lastModifiedBy>
  <cp:revision>12</cp:revision>
  <dcterms:modified xsi:type="dcterms:W3CDTF">2020-12-08T01:15:24Z</dcterms:modified>
</cp:coreProperties>
</file>